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4"/>
    <p:sldMasterId id="2147483687" r:id="rId5"/>
    <p:sldMasterId id="2147483660" r:id="rId6"/>
    <p:sldMasterId id="2147483689" r:id="rId7"/>
    <p:sldMasterId id="2147483674" r:id="rId8"/>
  </p:sldMasterIdLst>
  <p:notesMasterIdLst>
    <p:notesMasterId r:id="rId20"/>
  </p:notesMasterIdLst>
  <p:handoutMasterIdLst>
    <p:handoutMasterId r:id="rId21"/>
  </p:handoutMasterIdLst>
  <p:sldIdLst>
    <p:sldId id="260" r:id="rId9"/>
    <p:sldId id="261" r:id="rId10"/>
    <p:sldId id="264" r:id="rId11"/>
    <p:sldId id="266" r:id="rId12"/>
    <p:sldId id="268" r:id="rId13"/>
    <p:sldId id="267" r:id="rId14"/>
    <p:sldId id="269" r:id="rId15"/>
    <p:sldId id="271" r:id="rId16"/>
    <p:sldId id="270" r:id="rId17"/>
    <p:sldId id="274" r:id="rId18"/>
    <p:sldId id="275" r:id="rId19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5300"/>
    <a:srgbClr val="646569"/>
    <a:srgbClr val="002D73"/>
    <a:srgbClr val="007681"/>
    <a:srgbClr val="1F3261"/>
    <a:srgbClr val="458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7" autoAdjust="0"/>
  </p:normalViewPr>
  <p:slideViewPr>
    <p:cSldViewPr>
      <p:cViewPr varScale="1">
        <p:scale>
          <a:sx n="149" d="100"/>
          <a:sy n="149" d="100"/>
        </p:scale>
        <p:origin x="126" y="4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9" d="100"/>
          <a:sy n="99" d="100"/>
        </p:scale>
        <p:origin x="-3540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57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657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EFC30-87EE-43EC-879D-D2793DD95C6A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822"/>
            <a:ext cx="3038475" cy="4665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822"/>
            <a:ext cx="3038475" cy="4665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DB2F4-B7EE-4D4E-AC8C-637D5C2C2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91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CF2C164A-7038-42D0-953C-2EB4816D4C81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F6DA9C80-B631-4EC4-8253-F63CFD015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57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281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72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18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54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57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743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525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627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346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52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01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2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5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0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51E1D-7280-49D6-A2E2-CE63FE17EF1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CAC6D-BD82-4571-9E34-C1EFF11A946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3714750"/>
            <a:ext cx="9144000" cy="1485900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3714750"/>
            <a:ext cx="9144000" cy="76200"/>
          </a:xfrm>
          <a:prstGeom prst="rect">
            <a:avLst/>
          </a:prstGeom>
          <a:solidFill>
            <a:srgbClr val="E75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1"/>
          <p:cNvSpPr txBox="1">
            <a:spLocks/>
          </p:cNvSpPr>
          <p:nvPr userDrawn="1"/>
        </p:nvSpPr>
        <p:spPr>
          <a:xfrm>
            <a:off x="457200" y="3943350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140F40-957F-429B-BF36-B42CA41DE130}" type="datetime4">
              <a:rPr lang="en-US" sz="1400" smtClean="0">
                <a:solidFill>
                  <a:schemeClr val="bg1"/>
                </a:solidFill>
              </a:rPr>
              <a:pPr/>
              <a:t>June 29, 2016</a:t>
            </a:fld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0138"/>
            <a:ext cx="3124200" cy="51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4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51E1D-7280-49D6-A2E2-CE63FE17EF1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CAC6D-BD82-4571-9E34-C1EFF11A946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3714750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3714750"/>
            <a:ext cx="9144000" cy="76200"/>
          </a:xfrm>
          <a:prstGeom prst="rect">
            <a:avLst/>
          </a:prstGeom>
          <a:solidFill>
            <a:srgbClr val="E75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1"/>
          <p:cNvSpPr txBox="1">
            <a:spLocks/>
          </p:cNvSpPr>
          <p:nvPr userDrawn="1"/>
        </p:nvSpPr>
        <p:spPr>
          <a:xfrm>
            <a:off x="457200" y="3943350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140F40-957F-429B-BF36-B42CA41DE130}" type="datetime4">
              <a:rPr lang="en-US" sz="1400" smtClean="0">
                <a:solidFill>
                  <a:srgbClr val="002D73"/>
                </a:solidFill>
              </a:rPr>
              <a:pPr/>
              <a:t>June 29, 2016</a:t>
            </a:fld>
            <a:endParaRPr lang="en-US" sz="1400" dirty="0">
              <a:solidFill>
                <a:srgbClr val="002D73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26819"/>
            <a:ext cx="2971800" cy="4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0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581150"/>
            <a:ext cx="5334000" cy="2743200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540453"/>
            <a:ext cx="5334000" cy="81394"/>
          </a:xfrm>
          <a:prstGeom prst="rect">
            <a:avLst/>
          </a:prstGeom>
          <a:solidFill>
            <a:srgbClr val="E75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1"/>
          <p:cNvSpPr txBox="1">
            <a:spLocks/>
          </p:cNvSpPr>
          <p:nvPr userDrawn="1"/>
        </p:nvSpPr>
        <p:spPr>
          <a:xfrm>
            <a:off x="152400" y="88105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140F40-957F-429B-BF36-B42CA41DE130}" type="datetime4">
              <a:rPr lang="en-US" sz="1200" smtClean="0">
                <a:solidFill>
                  <a:srgbClr val="002D73"/>
                </a:solidFill>
              </a:rPr>
              <a:pPr/>
              <a:t>June 29, 2016</a:t>
            </a:fld>
            <a:endParaRPr lang="en-US" sz="1200" dirty="0">
              <a:solidFill>
                <a:srgbClr val="002D73"/>
              </a:solidFill>
            </a:endParaRP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305800" y="88105"/>
            <a:ext cx="6858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F52EC2-2C0B-4C03-9888-0B25156ED88D}" type="slidenum">
              <a:rPr lang="en-US" sz="1200" smtClean="0">
                <a:solidFill>
                  <a:srgbClr val="002D73"/>
                </a:solidFill>
              </a:rPr>
              <a:pPr/>
              <a:t>‹#›</a:t>
            </a:fld>
            <a:endParaRPr lang="en-US" sz="1200" dirty="0">
              <a:solidFill>
                <a:srgbClr val="002D7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4664104"/>
            <a:ext cx="1876781" cy="31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4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 flipV="1">
            <a:off x="0" y="361949"/>
            <a:ext cx="9144000" cy="4781551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ate Placeholder 1"/>
          <p:cNvSpPr txBox="1">
            <a:spLocks/>
          </p:cNvSpPr>
          <p:nvPr userDrawn="1"/>
        </p:nvSpPr>
        <p:spPr>
          <a:xfrm>
            <a:off x="152400" y="88105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140F40-957F-429B-BF36-B42CA41DE130}" type="datetime4">
              <a:rPr lang="en-US" sz="1200" smtClean="0">
                <a:solidFill>
                  <a:srgbClr val="002D73"/>
                </a:solidFill>
              </a:rPr>
              <a:pPr/>
              <a:t>June 29, 2016</a:t>
            </a:fld>
            <a:endParaRPr lang="en-US" sz="1200" dirty="0">
              <a:solidFill>
                <a:srgbClr val="002D73"/>
              </a:solidFill>
            </a:endParaRPr>
          </a:p>
        </p:txBody>
      </p:sp>
      <p:sp>
        <p:nvSpPr>
          <p:cNvPr id="24" name="Slide Number Placeholder 3"/>
          <p:cNvSpPr txBox="1">
            <a:spLocks/>
          </p:cNvSpPr>
          <p:nvPr userDrawn="1"/>
        </p:nvSpPr>
        <p:spPr>
          <a:xfrm>
            <a:off x="8305800" y="88105"/>
            <a:ext cx="6858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F52EC2-2C0B-4C03-9888-0B25156ED88D}" type="slidenum">
              <a:rPr lang="en-US" sz="1200" smtClean="0"/>
              <a:pPr/>
              <a:t>‹#›</a:t>
            </a:fld>
            <a:endParaRPr lang="en-US" sz="1200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0" y="-19050"/>
            <a:ext cx="9144000" cy="81394"/>
          </a:xfrm>
          <a:prstGeom prst="rect">
            <a:avLst/>
          </a:prstGeom>
          <a:solidFill>
            <a:srgbClr val="E75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650" y="4671950"/>
            <a:ext cx="1783080" cy="29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0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4511704"/>
            <a:ext cx="1876781" cy="31109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D0365-0D65-4032-85A6-BECCAB4E9A68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54AA7-8025-408E-B296-E2B43FE0863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2344"/>
            <a:ext cx="9144000" cy="299605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1"/>
          <p:cNvSpPr txBox="1">
            <a:spLocks/>
          </p:cNvSpPr>
          <p:nvPr userDrawn="1"/>
        </p:nvSpPr>
        <p:spPr>
          <a:xfrm>
            <a:off x="152400" y="88105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140F40-957F-429B-BF36-B42CA41DE130}" type="datetime4">
              <a:rPr lang="en-US" sz="1200" smtClean="0"/>
              <a:pPr/>
              <a:t>June 29, 2016</a:t>
            </a:fld>
            <a:endParaRPr lang="en-US" sz="1200" dirty="0"/>
          </a:p>
        </p:txBody>
      </p:sp>
      <p:sp>
        <p:nvSpPr>
          <p:cNvPr id="9" name="Slide Number Placeholder 3"/>
          <p:cNvSpPr txBox="1">
            <a:spLocks/>
          </p:cNvSpPr>
          <p:nvPr userDrawn="1"/>
        </p:nvSpPr>
        <p:spPr>
          <a:xfrm>
            <a:off x="8305800" y="88105"/>
            <a:ext cx="6858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F52EC2-2C0B-4C03-9888-0B25156ED88D}" type="slidenum">
              <a:rPr lang="en-US" sz="1200" smtClean="0"/>
              <a:pPr/>
              <a:t>‹#›</a:t>
            </a:fld>
            <a:endParaRPr lang="en-US" sz="12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9050"/>
            <a:ext cx="9144000" cy="81394"/>
          </a:xfrm>
          <a:prstGeom prst="rect">
            <a:avLst/>
          </a:prstGeom>
          <a:solidFill>
            <a:srgbClr val="E75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7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64656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artin.Kalbrenner@its.ny.gov" TargetMode="External"/><Relationship Id="rId2" Type="http://schemas.openxmlformats.org/officeDocument/2006/relationships/hyperlink" Target="mailto:its.dl.ps.NYSPINwsDatapower@its.ny.gov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Glori.Ekberg@its.ny.go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troopers.ny.gov/IEPD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629460"/>
            <a:ext cx="6648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NYS Data Center Consolidation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NYSPIN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Web Services</a:t>
            </a:r>
          </a:p>
        </p:txBody>
      </p:sp>
    </p:spTree>
    <p:extLst>
      <p:ext uri="{BB962C8B-B14F-4D97-AF65-F5344CB8AC3E}">
        <p14:creationId xmlns:p14="http://schemas.microsoft.com/office/powerpoint/2010/main" val="2913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How to get Assistance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81150"/>
            <a:ext cx="8229600" cy="3394075"/>
          </a:xfrm>
        </p:spPr>
        <p:txBody>
          <a:bodyPr>
            <a:noAutofit/>
          </a:bodyPr>
          <a:lstStyle/>
          <a:p>
            <a:r>
              <a:rPr lang="en-US" sz="1600" dirty="0" smtClean="0"/>
              <a:t>Email our distribution list for best response: 	</a:t>
            </a:r>
            <a:r>
              <a:rPr lang="en-US" sz="1600" u="sng" dirty="0" smtClean="0">
                <a:hlinkClick r:id="rId2"/>
              </a:rPr>
              <a:t>its.dl.ps.NYSPINwsDatapower@its.ny.gov</a:t>
            </a:r>
            <a:endParaRPr lang="en-US" sz="1600" dirty="0"/>
          </a:p>
          <a:p>
            <a:pPr lvl="0">
              <a:lnSpc>
                <a:spcPct val="150000"/>
              </a:lnSpc>
            </a:pPr>
            <a:r>
              <a:rPr lang="en-US" sz="1600" dirty="0" smtClean="0"/>
              <a:t>Or Contact either:</a:t>
            </a:r>
            <a:r>
              <a:rPr lang="en-US" sz="1200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en-US" sz="1200" dirty="0" smtClean="0"/>
              <a:t>Marty Kalkbrenner </a:t>
            </a:r>
          </a:p>
          <a:p>
            <a:pPr lvl="2">
              <a:lnSpc>
                <a:spcPct val="150000"/>
              </a:lnSpc>
            </a:pPr>
            <a:r>
              <a:rPr lang="en-US" sz="800" dirty="0" smtClean="0"/>
              <a:t> </a:t>
            </a:r>
            <a:r>
              <a:rPr lang="en-US" sz="800" dirty="0" smtClean="0">
                <a:hlinkClick r:id="rId3"/>
              </a:rPr>
              <a:t>Martin.Kalbrenner@its.ny.gov</a:t>
            </a:r>
            <a:r>
              <a:rPr lang="en-US" sz="800" dirty="0" smtClean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800" dirty="0" smtClean="0"/>
              <a:t>(518)485-0076</a:t>
            </a:r>
            <a:r>
              <a:rPr lang="en-US" sz="800" dirty="0"/>
              <a:t>.</a:t>
            </a:r>
            <a:endParaRPr lang="en-US" sz="800" dirty="0" smtClean="0"/>
          </a:p>
          <a:p>
            <a:pPr lvl="1">
              <a:lnSpc>
                <a:spcPct val="150000"/>
              </a:lnSpc>
            </a:pPr>
            <a:r>
              <a:rPr lang="en-US" sz="1200" dirty="0" smtClean="0"/>
              <a:t>Glori Ekberg</a:t>
            </a:r>
          </a:p>
          <a:p>
            <a:pPr lvl="2">
              <a:lnSpc>
                <a:spcPct val="150000"/>
              </a:lnSpc>
            </a:pPr>
            <a:r>
              <a:rPr lang="en-US" sz="800" dirty="0" smtClean="0"/>
              <a:t> </a:t>
            </a:r>
            <a:r>
              <a:rPr lang="en-US" sz="800" dirty="0" smtClean="0">
                <a:hlinkClick r:id="rId4"/>
              </a:rPr>
              <a:t>Glori.Ekberg@its.ny.gov</a:t>
            </a:r>
            <a:r>
              <a:rPr lang="en-US" sz="800" dirty="0" smtClean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800" dirty="0" smtClean="0"/>
              <a:t>(518) 485-7777</a:t>
            </a:r>
            <a:endParaRPr lang="en-US" sz="800" dirty="0"/>
          </a:p>
          <a:p>
            <a:pPr lvl="0">
              <a:lnSpc>
                <a:spcPct val="150000"/>
              </a:lnSpc>
            </a:pPr>
            <a:r>
              <a:rPr lang="en-US" sz="1600" dirty="0" smtClean="0"/>
              <a:t>We </a:t>
            </a:r>
            <a:r>
              <a:rPr lang="en-US" sz="1600" dirty="0" smtClean="0"/>
              <a:t>will coordinate activity between ITS groups and your agency/vendor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663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592473"/>
            <a:ext cx="8229600" cy="857250"/>
          </a:xfrm>
        </p:spPr>
        <p:txBody>
          <a:bodyPr>
            <a:normAutofit/>
          </a:bodyPr>
          <a:lstStyle/>
          <a:p>
            <a:r>
              <a:rPr lang="en-US" sz="3600" dirty="0"/>
              <a:t>Questions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0114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50"/>
            <a:ext cx="8229600" cy="339407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Phase One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Certificate Changes – </a:t>
            </a:r>
            <a:r>
              <a:rPr lang="en-US" sz="2400" dirty="0" smtClean="0">
                <a:solidFill>
                  <a:srgbClr val="E75300"/>
                </a:solidFill>
              </a:rPr>
              <a:t>Completed Fall 2015</a:t>
            </a:r>
            <a:endParaRPr lang="en-US" sz="2400" dirty="0">
              <a:solidFill>
                <a:srgbClr val="E75300"/>
              </a:solidFill>
            </a:endParaRPr>
          </a:p>
          <a:p>
            <a:r>
              <a:rPr lang="en-US" sz="2800" dirty="0" smtClean="0"/>
              <a:t>Phase Two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URL </a:t>
            </a:r>
            <a:r>
              <a:rPr lang="en-US" sz="2400" dirty="0"/>
              <a:t>and IP Changes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SSLV3 and </a:t>
            </a:r>
            <a:r>
              <a:rPr lang="en-US" sz="2400" dirty="0" smtClean="0"/>
              <a:t>TLS1.0</a:t>
            </a:r>
          </a:p>
          <a:p>
            <a:r>
              <a:rPr lang="en-US" sz="2800" dirty="0" smtClean="0"/>
              <a:t>Questions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6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Certificate Changes – </a:t>
            </a:r>
            <a:r>
              <a:rPr lang="en-US" sz="3600" dirty="0" smtClean="0">
                <a:solidFill>
                  <a:srgbClr val="E75300"/>
                </a:solidFill>
              </a:rPr>
              <a:t>Completed</a:t>
            </a:r>
            <a:endParaRPr lang="en-US" sz="3600" dirty="0">
              <a:solidFill>
                <a:srgbClr val="E753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5126" y="1276350"/>
            <a:ext cx="8229600" cy="35329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Due to the following changes:</a:t>
            </a:r>
          </a:p>
          <a:p>
            <a:pPr lvl="1">
              <a:lnSpc>
                <a:spcPct val="150000"/>
              </a:lnSpc>
            </a:pPr>
            <a:r>
              <a:rPr lang="en-US" sz="1600" dirty="0" err="1" smtClean="0"/>
              <a:t>DataPower</a:t>
            </a:r>
            <a:r>
              <a:rPr lang="en-US" sz="1600" dirty="0" smtClean="0"/>
              <a:t> </a:t>
            </a:r>
            <a:r>
              <a:rPr lang="en-US" sz="1600" dirty="0"/>
              <a:t>Symantec Certificate </a:t>
            </a:r>
            <a:r>
              <a:rPr lang="en-US" sz="1600" dirty="0" smtClean="0"/>
              <a:t>expiring;</a:t>
            </a:r>
            <a:endParaRPr lang="en-US" sz="1600" dirty="0"/>
          </a:p>
          <a:p>
            <a:pPr lvl="1">
              <a:lnSpc>
                <a:spcPct val="150000"/>
              </a:lnSpc>
            </a:pPr>
            <a:r>
              <a:rPr lang="en-US" sz="1600" dirty="0"/>
              <a:t>Certificate Authorities (CA) </a:t>
            </a:r>
            <a:r>
              <a:rPr lang="en-US" sz="1600" dirty="0" smtClean="0"/>
              <a:t>no </a:t>
            </a:r>
            <a:r>
              <a:rPr lang="en-US" sz="1600" dirty="0"/>
              <a:t>longer </a:t>
            </a:r>
            <a:r>
              <a:rPr lang="en-US" sz="1600" dirty="0" smtClean="0"/>
              <a:t>able to renew </a:t>
            </a:r>
            <a:r>
              <a:rPr lang="en-US" sz="1600" dirty="0"/>
              <a:t>certificates for private network (</a:t>
            </a:r>
            <a:r>
              <a:rPr lang="en-US" sz="1600" dirty="0" err="1"/>
              <a:t>NYeNet</a:t>
            </a:r>
            <a:r>
              <a:rPr lang="en-US" sz="1600" dirty="0" smtClean="0"/>
              <a:t>);</a:t>
            </a:r>
            <a:endParaRPr lang="en-US" sz="1600" dirty="0"/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And NYS </a:t>
            </a:r>
            <a:r>
              <a:rPr lang="en-US" sz="1600" dirty="0"/>
              <a:t>ITS is migrating to </a:t>
            </a:r>
            <a:r>
              <a:rPr lang="en-US" sz="1600" dirty="0" err="1"/>
              <a:t>GlobalSign</a:t>
            </a:r>
            <a:r>
              <a:rPr lang="en-US" sz="1600" dirty="0"/>
              <a:t> (CA)</a:t>
            </a:r>
          </a:p>
          <a:p>
            <a:r>
              <a:rPr lang="en-US" sz="2000" dirty="0" smtClean="0"/>
              <a:t>All </a:t>
            </a:r>
            <a:r>
              <a:rPr lang="en-US" sz="2000" dirty="0" smtClean="0"/>
              <a:t>Server Interfaces </a:t>
            </a:r>
            <a:r>
              <a:rPr lang="en-US" sz="2000" dirty="0" smtClean="0"/>
              <a:t>updated with the </a:t>
            </a:r>
            <a:r>
              <a:rPr lang="en-US" sz="2000" b="1" dirty="0" smtClean="0">
                <a:solidFill>
                  <a:srgbClr val="E75300"/>
                </a:solidFill>
              </a:rPr>
              <a:t>addition</a:t>
            </a:r>
            <a:r>
              <a:rPr lang="en-US" sz="2000" dirty="0" smtClean="0"/>
              <a:t> </a:t>
            </a:r>
            <a:r>
              <a:rPr lang="en-US" sz="2000" dirty="0" smtClean="0"/>
              <a:t>of the following certs:</a:t>
            </a:r>
          </a:p>
          <a:p>
            <a:pPr lvl="1"/>
            <a:r>
              <a:rPr lang="en-US" sz="1600" dirty="0" smtClean="0"/>
              <a:t>Root and </a:t>
            </a:r>
            <a:r>
              <a:rPr lang="en-US" sz="1600" dirty="0"/>
              <a:t>Intermediate </a:t>
            </a:r>
            <a:r>
              <a:rPr lang="en-US" sz="1600" dirty="0" smtClean="0"/>
              <a:t>ITS CA certificates</a:t>
            </a:r>
          </a:p>
          <a:p>
            <a:pPr lvl="1"/>
            <a:r>
              <a:rPr lang="en-US" sz="1600" dirty="0" smtClean="0"/>
              <a:t>Root and </a:t>
            </a:r>
            <a:r>
              <a:rPr lang="en-US" sz="1600" dirty="0"/>
              <a:t>Intermediate </a:t>
            </a:r>
            <a:r>
              <a:rPr lang="en-US" sz="1600" dirty="0" err="1" smtClean="0"/>
              <a:t>GlobalSign</a:t>
            </a:r>
            <a:r>
              <a:rPr lang="en-US" sz="1600" dirty="0" smtClean="0"/>
              <a:t> </a:t>
            </a:r>
            <a:r>
              <a:rPr lang="en-US" sz="1600" dirty="0" smtClean="0"/>
              <a:t>certificates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4822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Phase Two: URL </a:t>
            </a:r>
            <a:r>
              <a:rPr lang="en-US" sz="3600" dirty="0" smtClean="0"/>
              <a:t>&amp; IP Address Changes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5775" y="1459881"/>
            <a:ext cx="8229600" cy="339407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Updated URLs and associated IP Address changes will be required for the new Tier 1 at CNSE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All details are included in the </a:t>
            </a:r>
            <a:r>
              <a:rPr lang="en-US" sz="2000" dirty="0" smtClean="0"/>
              <a:t>zip </a:t>
            </a:r>
            <a:r>
              <a:rPr lang="en-US" sz="2000" b="1" dirty="0" smtClean="0">
                <a:solidFill>
                  <a:srgbClr val="E75300"/>
                </a:solidFill>
              </a:rPr>
              <a:t>DP </a:t>
            </a:r>
            <a:r>
              <a:rPr lang="en-US" sz="2000" b="1" dirty="0" smtClean="0">
                <a:solidFill>
                  <a:srgbClr val="E75300"/>
                </a:solidFill>
              </a:rPr>
              <a:t>Changes_for_NYSPIN.xlsx</a:t>
            </a:r>
          </a:p>
          <a:p>
            <a:r>
              <a:rPr lang="en-US" sz="2000" dirty="0"/>
              <a:t>Zip file available on the NYSPIN NIEM web page: </a:t>
            </a:r>
            <a:r>
              <a:rPr lang="en-US" sz="2000" dirty="0">
                <a:hlinkClick r:id="rId2"/>
              </a:rPr>
              <a:t>http://troopers.ny.gov/IEPD/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 smtClean="0"/>
              <a:t>Spreadsheet </a:t>
            </a:r>
            <a:r>
              <a:rPr lang="en-US" sz="2000" dirty="0" smtClean="0"/>
              <a:t>includes details for Internet and NYeNet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Migration to be scheduled with each Agency </a:t>
            </a:r>
            <a:endParaRPr lang="en-US" sz="2000" dirty="0" smtClean="0"/>
          </a:p>
          <a:p>
            <a:pPr marL="0" indent="0">
              <a:buNone/>
            </a:pPr>
            <a:endParaRPr lang="en-US" sz="16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5799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1150"/>
            <a:ext cx="8083446" cy="146288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Hostname Changes (ny.gov)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Address Changes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2307" y="1200150"/>
            <a:ext cx="4439386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4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URL &amp; IP Address Changes – Action Required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/>
              <a:t>Update LEA Server Application to use new production </a:t>
            </a:r>
            <a:r>
              <a:rPr lang="en-US" sz="2200" dirty="0" smtClean="0"/>
              <a:t>URLs (Vendor or in-house developer)</a:t>
            </a:r>
          </a:p>
          <a:p>
            <a:pPr>
              <a:lnSpc>
                <a:spcPct val="150000"/>
              </a:lnSpc>
            </a:pPr>
            <a:r>
              <a:rPr lang="en-US" sz="2200" dirty="0" smtClean="0"/>
              <a:t>Determine how to easily/quickly swap between current production code and new code with updated URLs (Vendor/Agency)</a:t>
            </a:r>
            <a:endParaRPr lang="en-US" sz="2200" dirty="0" smtClean="0"/>
          </a:p>
          <a:p>
            <a:pPr>
              <a:lnSpc>
                <a:spcPct val="150000"/>
              </a:lnSpc>
            </a:pPr>
            <a:r>
              <a:rPr lang="en-US" sz="2200" dirty="0" smtClean="0"/>
              <a:t>Implement Firewall changes for the new IP </a:t>
            </a:r>
            <a:r>
              <a:rPr lang="en-US" sz="2200" dirty="0" smtClean="0"/>
              <a:t>Addresses (Agency)</a:t>
            </a:r>
            <a:endParaRPr lang="en-US" sz="2200" dirty="0" smtClean="0"/>
          </a:p>
          <a:p>
            <a:pPr>
              <a:lnSpc>
                <a:spcPct val="150000"/>
              </a:lnSpc>
            </a:pPr>
            <a:r>
              <a:rPr lang="en-US" sz="2200" dirty="0" smtClean="0"/>
              <a:t>Schedule verification time with </a:t>
            </a:r>
            <a:r>
              <a:rPr lang="en-US" sz="2200" dirty="0" smtClean="0"/>
              <a:t>Marty Kalkbrenner or </a:t>
            </a:r>
            <a:r>
              <a:rPr lang="en-US" sz="2200" dirty="0" smtClean="0"/>
              <a:t>Glori Ekberg</a:t>
            </a:r>
          </a:p>
          <a:p>
            <a:pPr lvl="1"/>
            <a:r>
              <a:rPr lang="en-US" sz="1900" dirty="0" smtClean="0"/>
              <a:t>Use updated URL to test in new Tier 1</a:t>
            </a:r>
          </a:p>
          <a:p>
            <a:pPr lvl="1"/>
            <a:r>
              <a:rPr lang="en-US" sz="1900" dirty="0" smtClean="0"/>
              <a:t>If successful, will remain in new </a:t>
            </a:r>
            <a:r>
              <a:rPr lang="en-US" sz="1900" dirty="0" smtClean="0"/>
              <a:t>Tier 1</a:t>
            </a:r>
            <a:endParaRPr lang="en-US" sz="1900" dirty="0" smtClean="0"/>
          </a:p>
          <a:p>
            <a:pPr lvl="1"/>
            <a:r>
              <a:rPr lang="en-US" sz="1900" dirty="0" smtClean="0"/>
              <a:t>If unsuccessful, will revert to previous URL and work with ITS to resolve issue(s</a:t>
            </a:r>
            <a:r>
              <a:rPr lang="en-US" sz="1900" dirty="0" smtClean="0"/>
              <a:t>)</a:t>
            </a:r>
          </a:p>
          <a:p>
            <a:pPr lvl="1"/>
            <a:endParaRPr lang="en-US" sz="19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8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SSLV3 &amp; TLS1.0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US" sz="2400" dirty="0" smtClean="0"/>
              <a:t>Due to security vulnerabilities these protocols will be disabled in the near future</a:t>
            </a:r>
          </a:p>
          <a:p>
            <a:pPr lvl="0"/>
            <a:r>
              <a:rPr lang="en-US" sz="2400" dirty="0" smtClean="0"/>
              <a:t>SSLv3 will not be available on the new CNSE Tier 1 and can be verified when testing the new URL and IP Address changes</a:t>
            </a:r>
          </a:p>
          <a:p>
            <a:pPr lvl="0">
              <a:lnSpc>
                <a:spcPct val="150000"/>
              </a:lnSpc>
            </a:pPr>
            <a:r>
              <a:rPr lang="en-US" sz="2400" dirty="0" smtClean="0"/>
              <a:t>TLS1.0 </a:t>
            </a:r>
            <a:r>
              <a:rPr lang="en-US" sz="2400" dirty="0" smtClean="0"/>
              <a:t>was disabled in Fall 2015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5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Things to Consider for these Changes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How </a:t>
            </a:r>
            <a:r>
              <a:rPr lang="en-US" sz="1600" dirty="0"/>
              <a:t>do you update your system when changes are required to </a:t>
            </a:r>
            <a:r>
              <a:rPr lang="en-US" sz="1600" dirty="0"/>
              <a:t>URLs?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sz="1600" dirty="0" smtClean="0"/>
              <a:t>How </a:t>
            </a:r>
            <a:r>
              <a:rPr lang="en-US" sz="1600" dirty="0"/>
              <a:t>do you update your system when changes are required </a:t>
            </a:r>
            <a:r>
              <a:rPr lang="en-US" sz="1600" dirty="0" smtClean="0"/>
              <a:t>for </a:t>
            </a:r>
            <a:r>
              <a:rPr lang="en-US" sz="1600" dirty="0"/>
              <a:t>IP Addresses?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sz="1600" dirty="0" smtClean="0"/>
              <a:t>What is the responsibility of the LEA? Vendor? Both?</a:t>
            </a:r>
          </a:p>
          <a:p>
            <a:endParaRPr lang="en-US" sz="1600" dirty="0" smtClean="0"/>
          </a:p>
          <a:p>
            <a:r>
              <a:rPr lang="en-US" sz="1600" dirty="0" smtClean="0"/>
              <a:t>When is the best time of day and day of the week for testing to minimize impact to your users?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285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ontent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DE4E1FF2852C4AB94E009ECD2CE37F" ma:contentTypeVersion="0" ma:contentTypeDescription="Create a new document." ma:contentTypeScope="" ma:versionID="4af84c6e1c35c0f4028136cbe42903f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15787acf22db4e4c0ac8b858fca640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7C570D-CD53-4D96-AEB3-F7F32F978FF5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1CFA065-5529-40F3-BFEF-E0C07C46A2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30A77CA-DB64-4D05-B0B2-DA168C3A15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5327</TotalTime>
  <Words>381</Words>
  <Application>Microsoft Office PowerPoint</Application>
  <PresentationFormat>On-screen Show (16:9)</PresentationFormat>
  <Paragraphs>56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Cover Master</vt:lpstr>
      <vt:lpstr>1_Cover Master</vt:lpstr>
      <vt:lpstr>Section Master</vt:lpstr>
      <vt:lpstr>1_Content Master</vt:lpstr>
      <vt:lpstr>2_Custom Design</vt:lpstr>
      <vt:lpstr>PowerPoint Presentation</vt:lpstr>
      <vt:lpstr>Agenda</vt:lpstr>
      <vt:lpstr>Certificate Changes – Completed</vt:lpstr>
      <vt:lpstr>Phase Two: URL &amp; IP Address Changes</vt:lpstr>
      <vt:lpstr>Hostname Changes (ny.gov)</vt:lpstr>
      <vt:lpstr>Address Changes</vt:lpstr>
      <vt:lpstr>URL &amp; IP Address Changes – Action Required</vt:lpstr>
      <vt:lpstr>SSLV3 &amp; TLS1.0</vt:lpstr>
      <vt:lpstr>Things to Consider for these Changes</vt:lpstr>
      <vt:lpstr>How to get Assistance</vt:lpstr>
      <vt:lpstr>Questions</vt:lpstr>
    </vt:vector>
  </TitlesOfParts>
  <Company>New York State - Office of General Services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Warner, Jennifer</dc:creator>
  <cp:lastModifiedBy>Glori A Ekberg</cp:lastModifiedBy>
  <cp:revision>158</cp:revision>
  <cp:lastPrinted>2016-06-29T14:31:48Z</cp:lastPrinted>
  <dcterms:created xsi:type="dcterms:W3CDTF">2014-12-09T18:34:34Z</dcterms:created>
  <dcterms:modified xsi:type="dcterms:W3CDTF">2016-06-29T15:35:21Z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0x01010007DE4E1FF2852C4AB94E009ECD2CE37F</vt:lpwstr>
  </property>
</Properties>
</file>